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1" r:id="rId3"/>
    <p:sldId id="272" r:id="rId4"/>
    <p:sldId id="260" r:id="rId5"/>
    <p:sldId id="259" r:id="rId6"/>
    <p:sldId id="257" r:id="rId7"/>
    <p:sldId id="262" r:id="rId8"/>
    <p:sldId id="267" r:id="rId9"/>
    <p:sldId id="266" r:id="rId10"/>
    <p:sldId id="265" r:id="rId11"/>
    <p:sldId id="263" r:id="rId12"/>
    <p:sldId id="274" r:id="rId13"/>
    <p:sldId id="264" r:id="rId14"/>
    <p:sldId id="269" r:id="rId15"/>
    <p:sldId id="270" r:id="rId16"/>
    <p:sldId id="275" r:id="rId17"/>
    <p:sldId id="271" r:id="rId18"/>
    <p:sldId id="268" r:id="rId19"/>
    <p:sldId id="273"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29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E96B644C-FBE9-4252-A416-D20CE7B9342C}"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6B644C-FBE9-4252-A416-D20CE7B9342C}" type="slidenum">
              <a:rPr lang="ru-RU" smtClean="0"/>
              <a:pPr/>
              <a:t>‹#›</a:t>
            </a:fld>
            <a:endParaRPr lang="ru-RU"/>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6B644C-FBE9-4252-A416-D20CE7B9342C}"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96B644C-FBE9-4252-A416-D20CE7B9342C}" type="slidenum">
              <a:rPr lang="ru-RU" smtClean="0"/>
              <a:pPr/>
              <a:t>‹#›</a:t>
            </a:fld>
            <a:endParaRPr lang="ru-RU"/>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96B644C-FBE9-4252-A416-D20CE7B9342C}" type="slidenum">
              <a:rPr lang="ru-RU" smtClean="0"/>
              <a:pPr/>
              <a:t>‹#›</a:t>
            </a:fld>
            <a:endParaRPr lang="ru-RU"/>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96B644C-FBE9-4252-A416-D20CE7B9342C}" type="slidenum">
              <a:rPr lang="ru-RU" smtClean="0"/>
              <a:pPr/>
              <a:t>‹#›</a:t>
            </a:fld>
            <a:endParaRPr lang="ru-RU"/>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96B644C-FBE9-4252-A416-D20CE7B9342C}" type="slidenum">
              <a:rPr lang="ru-RU" smtClean="0"/>
              <a:pPr/>
              <a:t>‹#›</a:t>
            </a:fld>
            <a:endParaRPr lang="ru-RU"/>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96B644C-FBE9-4252-A416-D20CE7B9342C}" type="slidenum">
              <a:rPr lang="ru-RU" smtClean="0"/>
              <a:pPr/>
              <a:t>‹#›</a:t>
            </a:fld>
            <a:endParaRPr lang="ru-RU"/>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E96B644C-FBE9-4252-A416-D20CE7B9342C}"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6B644C-FBE9-4252-A416-D20CE7B9342C}" type="slidenum">
              <a:rPr lang="ru-RU" smtClean="0"/>
              <a:pPr/>
              <a:t>‹#›</a:t>
            </a:fld>
            <a:endParaRPr lang="ru-RU"/>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FCFB005-4A07-4AA5-98A2-FD2E14C74C39}" type="datetimeFigureOut">
              <a:rPr lang="ru-RU" smtClean="0"/>
              <a:pPr/>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6B644C-FBE9-4252-A416-D20CE7B9342C}" type="slidenum">
              <a:rPr lang="ru-RU" smtClean="0"/>
              <a:pPr/>
              <a:t>‹#›</a:t>
            </a:fld>
            <a:endParaRPr lang="ru-RU"/>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FCFB005-4A07-4AA5-98A2-FD2E14C74C39}" type="datetimeFigureOut">
              <a:rPr lang="ru-RU" smtClean="0"/>
              <a:pPr/>
              <a:t>10.09.2025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96B644C-FBE9-4252-A416-D20CE7B9342C}"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dissolv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0"/>
              </a:schemeClr>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2" name="Прямоугольник 1"/>
          <p:cNvSpPr/>
          <p:nvPr/>
        </p:nvSpPr>
        <p:spPr>
          <a:xfrm>
            <a:off x="0" y="25972"/>
            <a:ext cx="9144000" cy="6832027"/>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2"/>
          <p:cNvSpPr txBox="1">
            <a:spLocks noChangeArrowheads="1"/>
          </p:cNvSpPr>
          <p:nvPr/>
        </p:nvSpPr>
        <p:spPr>
          <a:xfrm>
            <a:off x="755576" y="2852936"/>
            <a:ext cx="7772400" cy="749945"/>
          </a:xfrm>
          <a:prstGeom prst="rect">
            <a:avLst/>
          </a:prstGeom>
          <a:solidFill>
            <a:srgbClr val="FFFFCC"/>
          </a:solidFill>
          <a:ln>
            <a:solidFill>
              <a:schemeClr val="tx1"/>
            </a:solidFill>
          </a:ln>
        </p:spPr>
        <p:txBody>
          <a:bodyPr vert="horz" lIns="0" tIns="0" rIns="18288" bIns="0" anchor="b">
            <a:normAutofit/>
            <a:scene3d>
              <a:camera prst="orthographicFront"/>
              <a:lightRig rig="sunset" dir="t"/>
            </a:scene3d>
            <a:sp3d extrusionH="57150" prstMaterial="plastic">
              <a:bevelT w="57150" h="38100" prst="artDeco"/>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3200" b="1" u="none" strike="noStrike" kern="1200" cap="none" spc="0" normalizeH="0" baseline="0" noProof="0" dirty="0" smtClean="0">
                <a:ln>
                  <a:noFill/>
                </a:ln>
                <a:solidFill>
                  <a:schemeClr val="bg1"/>
                </a:solidFill>
                <a:uLnTx/>
                <a:uFillTx/>
                <a:latin typeface="Times New Roman" panose="02020603050405020304" pitchFamily="18" charset="0"/>
                <a:ea typeface="+mj-ea"/>
                <a:cs typeface="Times New Roman" panose="02020603050405020304" pitchFamily="18" charset="0"/>
              </a:rPr>
              <a:t>Лекция № 5</a:t>
            </a:r>
          </a:p>
        </p:txBody>
      </p:sp>
      <p:sp>
        <p:nvSpPr>
          <p:cNvPr id="5" name="Rectangle 3"/>
          <p:cNvSpPr txBox="1">
            <a:spLocks noChangeArrowheads="1"/>
          </p:cNvSpPr>
          <p:nvPr/>
        </p:nvSpPr>
        <p:spPr>
          <a:xfrm>
            <a:off x="1371600" y="3886200"/>
            <a:ext cx="6400800" cy="1752600"/>
          </a:xfrm>
          <a:prstGeom prst="rect">
            <a:avLst/>
          </a:prstGeom>
          <a:solidFill>
            <a:srgbClr val="FFFFCC"/>
          </a:solidFill>
          <a:ln>
            <a:solidFill>
              <a:schemeClr val="tx1"/>
            </a:solidFill>
          </a:ln>
        </p:spPr>
        <p:txBody>
          <a:bodyPr vert="horz" lIns="0" rIns="18288">
            <a:normAutofit/>
            <a:scene3d>
              <a:camera prst="perspectiveRelaxedModerately"/>
              <a:lightRig rig="threePt" dir="t"/>
            </a:scene3d>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ru-RU" sz="2800" b="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
            </a:r>
            <a:br>
              <a:rPr kumimoji="0" lang="ru-RU" sz="2800" b="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800" b="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Разборка и разрушение конструкций и монолитных массивов</a:t>
            </a:r>
          </a:p>
        </p:txBody>
      </p:sp>
    </p:spTree>
  </p:cSld>
  <p:clrMapOvr>
    <a:masterClrMapping/>
  </p:clrMapOvr>
  <p:transition spd="slow">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Прямоугольник 3"/>
          <p:cNvSpPr/>
          <p:nvPr/>
        </p:nvSpPr>
        <p:spPr>
          <a:xfrm>
            <a:off x="0" y="0"/>
            <a:ext cx="9108504"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fontScale="90000"/>
          </a:bodyPr>
          <a:lstStyle/>
          <a:p>
            <a:pPr algn="ctr"/>
            <a:r>
              <a:rPr lang="ru-RU" b="1" dirty="0" smtClean="0">
                <a:solidFill>
                  <a:srgbClr val="C00000"/>
                </a:solidFill>
              </a:rPr>
              <a:t>Рассматриваемые вопросы</a:t>
            </a:r>
            <a:r>
              <a:rPr lang="ru-RU" dirty="0" smtClean="0">
                <a:solidFill>
                  <a:srgbClr val="C00000"/>
                </a:solidFill>
              </a:rPr>
              <a:t/>
            </a:r>
            <a:br>
              <a:rPr lang="ru-RU" dirty="0" smtClean="0">
                <a:solidFill>
                  <a:srgbClr val="C00000"/>
                </a:solidFill>
              </a:rPr>
            </a:br>
            <a:endParaRPr lang="ru-RU" dirty="0"/>
          </a:p>
        </p:txBody>
      </p:sp>
      <p:sp>
        <p:nvSpPr>
          <p:cNvPr id="3" name="Содержимое 2"/>
          <p:cNvSpPr>
            <a:spLocks noGrp="1"/>
          </p:cNvSpPr>
          <p:nvPr>
            <p:ph idx="1"/>
          </p:nvPr>
        </p:nvSpPr>
        <p:spPr/>
        <p:txBody>
          <a:bodyPr/>
          <a:lstStyle/>
          <a:p>
            <a:pPr algn="just">
              <a:spcBef>
                <a:spcPts val="600"/>
              </a:spcBef>
              <a:spcAft>
                <a:spcPts val="600"/>
              </a:spcAft>
              <a:defRPr/>
            </a:pPr>
            <a:r>
              <a:rPr lang="ru-RU" sz="3200" b="1" dirty="0" smtClean="0"/>
              <a:t>1.Способы разборки зданий и конструкций.</a:t>
            </a:r>
          </a:p>
          <a:p>
            <a:pPr algn="just">
              <a:spcBef>
                <a:spcPts val="600"/>
              </a:spcBef>
              <a:spcAft>
                <a:spcPts val="600"/>
              </a:spcAft>
              <a:defRPr/>
            </a:pPr>
            <a:r>
              <a:rPr lang="ru-RU" sz="3200" b="1" dirty="0" smtClean="0"/>
              <a:t>2. Разборка кровли.</a:t>
            </a:r>
          </a:p>
          <a:p>
            <a:pPr algn="just">
              <a:spcBef>
                <a:spcPts val="600"/>
              </a:spcBef>
              <a:spcAft>
                <a:spcPts val="600"/>
              </a:spcAft>
              <a:defRPr/>
            </a:pPr>
            <a:r>
              <a:rPr lang="ru-RU" sz="3200" b="1" dirty="0" smtClean="0"/>
              <a:t>3. Разборка кирпичных стен, пола и лестниц.</a:t>
            </a:r>
          </a:p>
          <a:p>
            <a:pPr algn="just">
              <a:spcBef>
                <a:spcPts val="600"/>
              </a:spcBef>
              <a:spcAft>
                <a:spcPts val="600"/>
              </a:spcAft>
              <a:defRPr/>
            </a:pPr>
            <a:r>
              <a:rPr lang="ru-RU" sz="3200" b="1" dirty="0" smtClean="0"/>
              <a:t>4. Способы разрушения строительных конструкций</a:t>
            </a:r>
            <a:r>
              <a:rPr lang="ru-RU" sz="3200" dirty="0" smtClean="0"/>
              <a:t> </a:t>
            </a:r>
            <a:r>
              <a:rPr lang="ru-RU" sz="3200" b="1" dirty="0" smtClean="0"/>
              <a:t>и монолитных массивов.</a:t>
            </a:r>
          </a:p>
          <a:p>
            <a:pPr algn="just">
              <a:defRPr/>
            </a:pPr>
            <a:endParaRPr lang="ru-RU" sz="2800" b="1" dirty="0" smtClean="0"/>
          </a:p>
          <a:p>
            <a:endParaRPr lang="ru-RU" dirty="0"/>
          </a:p>
        </p:txBody>
      </p:sp>
    </p:spTree>
  </p:cSld>
  <p:clrMapOvr>
    <a:masterClrMapping/>
  </p:clrMapOvr>
  <p:transition spd="slow">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одержимое 2"/>
          <p:cNvSpPr>
            <a:spLocks noGrp="1"/>
          </p:cNvSpPr>
          <p:nvPr>
            <p:ph idx="1"/>
          </p:nvPr>
        </p:nvSpPr>
        <p:spPr>
          <a:xfrm>
            <a:off x="395536" y="404664"/>
            <a:ext cx="8229600" cy="6453336"/>
          </a:xfrm>
        </p:spPr>
        <p:txBody>
          <a:bodyPr>
            <a:normAutofit/>
          </a:bodyPr>
          <a:lstStyle/>
          <a:p>
            <a:pPr marL="0" indent="0" algn="ctr">
              <a:buNone/>
            </a:pPr>
            <a:r>
              <a:rPr lang="ru-RU" sz="2200" b="1" dirty="0" smtClean="0">
                <a:ln w="12700">
                  <a:solidFill>
                    <a:schemeClr val="tx2">
                      <a:satMod val="155000"/>
                    </a:schemeClr>
                  </a:solidFill>
                  <a:prstDash val="solid"/>
                </a:ln>
                <a:latin typeface="Times New Roman" panose="02020603050405020304" pitchFamily="18" charset="0"/>
                <a:cs typeface="Times New Roman" panose="02020603050405020304" pitchFamily="18" charset="0"/>
              </a:rPr>
              <a:t>ОРГАНИЗАЦИЯ РАБОТ</a:t>
            </a:r>
            <a:br>
              <a:rPr lang="ru-RU" sz="2200" b="1" dirty="0" smtClean="0">
                <a:ln w="12700">
                  <a:solidFill>
                    <a:schemeClr val="tx2">
                      <a:satMod val="155000"/>
                    </a:schemeClr>
                  </a:solidFill>
                  <a:prstDash val="solid"/>
                </a:ln>
                <a:latin typeface="Times New Roman" panose="02020603050405020304" pitchFamily="18" charset="0"/>
                <a:cs typeface="Times New Roman" panose="02020603050405020304" pitchFamily="18" charset="0"/>
              </a:rPr>
            </a:br>
            <a:endParaRPr lang="ru-RU" sz="2200" b="1" dirty="0" smtClean="0">
              <a:ln w="12700">
                <a:solidFill>
                  <a:schemeClr val="tx2">
                    <a:satMod val="155000"/>
                  </a:schemeClr>
                </a:solidFill>
                <a:prstDash val="solid"/>
              </a:ln>
              <a:latin typeface="Times New Roman" panose="02020603050405020304" pitchFamily="18" charset="0"/>
              <a:cs typeface="Times New Roman" panose="02020603050405020304" pitchFamily="18" charset="0"/>
            </a:endParaRPr>
          </a:p>
          <a:p>
            <a:pPr marL="0" indent="0" algn="just">
              <a:spcBef>
                <a:spcPts val="0"/>
              </a:spcBef>
              <a:buNone/>
            </a:pPr>
            <a:r>
              <a:rPr lang="ru-RU" sz="2400" b="1" dirty="0" smtClean="0">
                <a:latin typeface="Times New Roman" pitchFamily="18" charset="0"/>
                <a:cs typeface="Times New Roman" pitchFamily="18" charset="0"/>
              </a:rPr>
              <a:t> 	</a:t>
            </a:r>
            <a:r>
              <a:rPr lang="ru-RU" sz="2200" b="1" dirty="0" smtClean="0">
                <a:latin typeface="Times New Roman" panose="02020603050405020304" pitchFamily="18" charset="0"/>
                <a:cs typeface="Times New Roman" panose="02020603050405020304" pitchFamily="18" charset="0"/>
              </a:rPr>
              <a:t>При разборке зданий и сооружений (далее - разборке строений) в процессе их реконструкции или сноса необходимо предусматривать мероприятия по предупреждению воздействия на работников следующих опасных и вредных производственных факторов, связанных с характером работы:</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 самопроизвольное обрушение элементов конструкций строений и падение вышерасположенных незакрепленных конструкций, материалов, оборудования;</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 движущиеся части строительных машин, передвигаемые ими предметы;</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 острые кромки, углы, торчащие штыри;</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 повышенное содержание в воздухе рабочей зоны пыли и вредных веществ;</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 расположение рабочего места вблизи перепада по высоте 1,3 м и более.</a:t>
            </a:r>
            <a:endParaRPr lang="ru-RU" sz="2200" dirty="0">
              <a:latin typeface="Times New Roman" panose="02020603050405020304" pitchFamily="18" charset="0"/>
              <a:cs typeface="Times New Roman" panose="02020603050405020304" pitchFamily="18" charset="0"/>
            </a:endParaRP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Прямоугольник 1"/>
          <p:cNvSpPr/>
          <p:nvPr/>
        </p:nvSpPr>
        <p:spPr>
          <a:xfrm>
            <a:off x="0" y="0"/>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Заголовок 2"/>
          <p:cNvSpPr>
            <a:spLocks noGrp="1"/>
          </p:cNvSpPr>
          <p:nvPr>
            <p:ph type="title"/>
          </p:nvPr>
        </p:nvSpPr>
        <p:spPr>
          <a:xfrm>
            <a:off x="179512" y="260648"/>
            <a:ext cx="8583488" cy="6264696"/>
          </a:xfrm>
        </p:spPr>
        <p:txBody>
          <a:bodyPr>
            <a:noAutofit/>
          </a:bodyPr>
          <a:lstStyle/>
          <a:p>
            <a:r>
              <a:rPr lang="ru-RU" sz="1700" b="1" dirty="0" smtClean="0">
                <a:solidFill>
                  <a:srgbClr val="FF0000"/>
                </a:solidFill>
              </a:rPr>
              <a:t>                                       </a:t>
            </a:r>
            <a:r>
              <a:rPr lang="ru-RU" sz="2800" b="1" i="1" u="sng" dirty="0" smtClean="0">
                <a:solidFill>
                  <a:srgbClr val="FF0000"/>
                </a:solidFill>
              </a:rPr>
              <a:t>Способы разборки зданий конструкций</a:t>
            </a:r>
            <a:r>
              <a:rPr lang="ru-RU" sz="1700" b="1" dirty="0" smtClean="0">
                <a:solidFill>
                  <a:srgbClr val="FF0000"/>
                </a:solidFill>
              </a:rPr>
              <a:t/>
            </a:r>
            <a:br>
              <a:rPr lang="ru-RU" sz="1700" b="1" dirty="0" smtClean="0">
                <a:solidFill>
                  <a:srgbClr val="FF0000"/>
                </a:solidFill>
              </a:rPr>
            </a:br>
            <a:r>
              <a:rPr lang="ru-RU" sz="1700" dirty="0" smtClean="0">
                <a:solidFill>
                  <a:schemeClr val="tx1"/>
                </a:solidFill>
              </a:rPr>
              <a:t>Работы по разборке зданий, сооружений или их частей ведутся следующими способами: </a:t>
            </a:r>
            <a:br>
              <a:rPr lang="ru-RU" sz="1700" dirty="0" smtClean="0">
                <a:solidFill>
                  <a:schemeClr val="tx1"/>
                </a:solidFill>
              </a:rPr>
            </a:br>
            <a:r>
              <a:rPr lang="ru-RU" sz="1700" dirty="0" smtClean="0">
                <a:solidFill>
                  <a:srgbClr val="002060"/>
                </a:solidFill>
              </a:rPr>
              <a:t>             </a:t>
            </a:r>
            <a:r>
              <a:rPr lang="ru-RU" sz="1700" b="1" dirty="0" smtClean="0">
                <a:solidFill>
                  <a:srgbClr val="002060"/>
                </a:solidFill>
              </a:rPr>
              <a:t>-поэлементной разборкой </a:t>
            </a:r>
            <a:r>
              <a:rPr lang="ru-RU" sz="1700" b="1" dirty="0" smtClean="0">
                <a:solidFill>
                  <a:srgbClr val="FF0000"/>
                </a:solidFill>
              </a:rPr>
              <a:t/>
            </a:r>
            <a:br>
              <a:rPr lang="ru-RU" sz="1700" b="1" dirty="0" smtClean="0">
                <a:solidFill>
                  <a:srgbClr val="FF0000"/>
                </a:solidFill>
              </a:rPr>
            </a:br>
            <a:r>
              <a:rPr lang="ru-RU" sz="1700" b="1" dirty="0" smtClean="0">
                <a:solidFill>
                  <a:srgbClr val="002060"/>
                </a:solidFill>
              </a:rPr>
              <a:t>             -разборкой укрупненными блоками. </a:t>
            </a:r>
            <a:r>
              <a:rPr lang="ru-RU" sz="1700" dirty="0" smtClean="0">
                <a:solidFill>
                  <a:schemeClr val="tx1"/>
                </a:solidFill>
              </a:rPr>
              <a:t/>
            </a:r>
            <a:br>
              <a:rPr lang="ru-RU" sz="1700" dirty="0" smtClean="0">
                <a:solidFill>
                  <a:schemeClr val="tx1"/>
                </a:solidFill>
              </a:rPr>
            </a:br>
            <a:r>
              <a:rPr lang="ru-RU" sz="1700" b="1" dirty="0" smtClean="0">
                <a:solidFill>
                  <a:srgbClr val="7030A0"/>
                </a:solidFill>
              </a:rPr>
              <a:t>Поэлементная разборка </a:t>
            </a:r>
            <a:r>
              <a:rPr lang="ru-RU" sz="1700" dirty="0" smtClean="0">
                <a:solidFill>
                  <a:schemeClr val="tx1"/>
                </a:solidFill>
              </a:rPr>
              <a:t>осуществляется в целях максимального вторичного использования материалов и выполняется вручную или с применением средств малой механизации. </a:t>
            </a:r>
            <a:br>
              <a:rPr lang="ru-RU" sz="1700" dirty="0" smtClean="0">
                <a:solidFill>
                  <a:schemeClr val="tx1"/>
                </a:solidFill>
              </a:rPr>
            </a:br>
            <a:r>
              <a:rPr lang="ru-RU" sz="1700" dirty="0" smtClean="0">
                <a:solidFill>
                  <a:schemeClr val="tx1"/>
                </a:solidFill>
              </a:rPr>
              <a:t>Вручную производится разборка отделочно-декоративных материалов, архитектурных украшений, изразцов, гранитно-мраморных деталей и черепичной кровли, а также годных к повторному применению элементов деревянных, клеевых и асбестоцементных конструкций. Разборку вручную каменных конструкций можно применять только при небольшом объеме работ или в тех случаях, когда использование машин и механизмов оказывается затруднительным. </a:t>
            </a:r>
            <a:br>
              <a:rPr lang="ru-RU" sz="1700" dirty="0" smtClean="0">
                <a:solidFill>
                  <a:schemeClr val="tx1"/>
                </a:solidFill>
              </a:rPr>
            </a:br>
            <a:r>
              <a:rPr lang="ru-RU" sz="1700" dirty="0" smtClean="0">
                <a:solidFill>
                  <a:schemeClr val="tx1"/>
                </a:solidFill>
              </a:rPr>
              <a:t>Способ разборки с применением средств малой механизации (пневматических и электрических молотков, ломов и </a:t>
            </a:r>
            <a:r>
              <a:rPr lang="ru-RU" sz="1700" dirty="0" err="1" smtClean="0">
                <a:solidFill>
                  <a:schemeClr val="tx1"/>
                </a:solidFill>
              </a:rPr>
              <a:t>бетоноломов</a:t>
            </a:r>
            <a:r>
              <a:rPr lang="ru-RU" sz="1700" dirty="0" smtClean="0">
                <a:solidFill>
                  <a:schemeClr val="tx1"/>
                </a:solidFill>
              </a:rPr>
              <a:t>) также является дорогим и малопривлекательным, сопряжен с образованием шума, пыли и вибраций, поэтому его рекомендуется применять только при отсутствии или невозможности применения более производительных способов разборки. </a:t>
            </a:r>
            <a:br>
              <a:rPr lang="ru-RU" sz="1700" dirty="0" smtClean="0">
                <a:solidFill>
                  <a:schemeClr val="tx1"/>
                </a:solidFill>
              </a:rPr>
            </a:br>
            <a:r>
              <a:rPr lang="ru-RU" sz="1700" b="1" dirty="0" smtClean="0">
                <a:solidFill>
                  <a:srgbClr val="7030A0"/>
                </a:solidFill>
              </a:rPr>
              <a:t>Разборка укрупненными блоками </a:t>
            </a:r>
            <a:r>
              <a:rPr lang="ru-RU" sz="1700" dirty="0" smtClean="0">
                <a:solidFill>
                  <a:schemeClr val="tx1"/>
                </a:solidFill>
              </a:rPr>
              <a:t>имеет ряд преимуществ по сравнению с поэлементной, в частности сокращаются сроки работ, в 1,5…3 раза уменьшается их трудоемкость, повышается безопасность производства работ и культуры производства. </a:t>
            </a:r>
            <a:br>
              <a:rPr lang="ru-RU" sz="1700" dirty="0" smtClean="0">
                <a:solidFill>
                  <a:schemeClr val="tx1"/>
                </a:solidFill>
              </a:rPr>
            </a:br>
            <a:r>
              <a:rPr lang="ru-RU" sz="1700" dirty="0" smtClean="0">
                <a:solidFill>
                  <a:schemeClr val="tx1"/>
                </a:solidFill>
              </a:rPr>
              <a:t>До начала работ по разборке необходимо наметить места разъединения конструкций в соответствии с поэлементной схемой их удаления, установить временные крепления конструкций, без которых могут произойти непредусмотренные обрушения, а также устроить временные ограждения, настилы и защитные козырьки.</a:t>
            </a:r>
            <a:endParaRPr lang="ru-RU" sz="1700" dirty="0">
              <a:solidFill>
                <a:schemeClr val="tx1"/>
              </a:solidFill>
            </a:endParaRPr>
          </a:p>
        </p:txBody>
      </p:sp>
    </p:spTree>
  </p:cSld>
  <p:clrMapOvr>
    <a:masterClrMapping/>
  </p:clrMapOvr>
  <p:transition spd="slow">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Прямоугольник 2"/>
          <p:cNvSpPr/>
          <p:nvPr/>
        </p:nvSpPr>
        <p:spPr>
          <a:xfrm>
            <a:off x="24020" y="19472"/>
            <a:ext cx="9119980" cy="683852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69210" y="5665365"/>
            <a:ext cx="8229600" cy="350912"/>
          </a:xfrm>
        </p:spPr>
        <p:txBody>
          <a:bodyPr>
            <a:normAutofit fontScale="90000"/>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Рис 1. мини-экскаватор на разборке здания</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1026" name="Picture 2" descr="C:\Users\User\Desktop\foto1.jpg"/>
          <p:cNvPicPr>
            <a:picLocks noChangeAspect="1" noChangeArrowheads="1"/>
          </p:cNvPicPr>
          <p:nvPr/>
        </p:nvPicPr>
        <p:blipFill>
          <a:blip r:embed="rId3" cstate="print"/>
          <a:srcRect/>
          <a:stretch>
            <a:fillRect/>
          </a:stretch>
        </p:blipFill>
        <p:spPr bwMode="auto">
          <a:xfrm>
            <a:off x="1043608" y="476672"/>
            <a:ext cx="7041323" cy="4697883"/>
          </a:xfrm>
          <a:prstGeom prst="rect">
            <a:avLst/>
          </a:prstGeom>
          <a:noFill/>
        </p:spPr>
      </p:pic>
    </p:spTree>
  </p:cSld>
  <p:clrMapOvr>
    <a:masterClrMapping/>
  </p:clrMapOvr>
  <p:transition spd="slow">
    <p:strips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Прямоугольник 2"/>
          <p:cNvSpPr/>
          <p:nvPr/>
        </p:nvSpPr>
        <p:spPr>
          <a:xfrm>
            <a:off x="0" y="0"/>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57200" y="5982111"/>
            <a:ext cx="8229600" cy="404664"/>
          </a:xfrm>
        </p:spPr>
        <p:txBody>
          <a:bodyPr>
            <a:normAutofit fontScale="90000"/>
          </a:bodyPr>
          <a:lstStyle/>
          <a:p>
            <a:pPr algn="ctr"/>
            <a:r>
              <a:rPr lang="ru-RU" sz="2400" b="1" dirty="0" smtClean="0">
                <a:solidFill>
                  <a:srgbClr val="FF0000"/>
                </a:solidFill>
                <a:latin typeface="Times New Roman" panose="02020603050405020304" pitchFamily="18" charset="0"/>
                <a:cs typeface="Times New Roman" panose="02020603050405020304" pitchFamily="18" charset="0"/>
              </a:rPr>
              <a:t>Рис 2. Ручная разборка, вывоз контейнерами</a:t>
            </a:r>
            <a:endParaRPr lang="ru-RU" sz="2400" b="1" dirty="0">
              <a:solidFill>
                <a:srgbClr val="FF0000"/>
              </a:solidFill>
              <a:latin typeface="Times New Roman" panose="02020603050405020304" pitchFamily="18" charset="0"/>
              <a:cs typeface="Times New Roman" panose="02020603050405020304" pitchFamily="18" charset="0"/>
            </a:endParaRPr>
          </a:p>
        </p:txBody>
      </p:sp>
      <p:pic>
        <p:nvPicPr>
          <p:cNvPr id="2050" name="Picture 2" descr="C:\Users\User\Desktop\1282627953foto1_big.jpg"/>
          <p:cNvPicPr>
            <a:picLocks noChangeAspect="1" noChangeArrowheads="1"/>
          </p:cNvPicPr>
          <p:nvPr/>
        </p:nvPicPr>
        <p:blipFill>
          <a:blip r:embed="rId2" cstate="print"/>
          <a:srcRect/>
          <a:stretch>
            <a:fillRect/>
          </a:stretch>
        </p:blipFill>
        <p:spPr bwMode="auto">
          <a:xfrm>
            <a:off x="755576" y="188640"/>
            <a:ext cx="7452320" cy="5589240"/>
          </a:xfrm>
          <a:prstGeom prst="rect">
            <a:avLst/>
          </a:prstGeom>
          <a:noFill/>
        </p:spPr>
      </p:pic>
    </p:spTree>
  </p:cSld>
  <p:clrMapOvr>
    <a:masterClrMapping/>
  </p:clrMapOvr>
  <p:transition spd="slow">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tileRect r="-100000" b="-100000"/>
        </a:gradFill>
        <a:effectLst/>
      </p:bgPr>
    </p:bg>
    <p:spTree>
      <p:nvGrpSpPr>
        <p:cNvPr id="1" name=""/>
        <p:cNvGrpSpPr/>
        <p:nvPr/>
      </p:nvGrpSpPr>
      <p:grpSpPr>
        <a:xfrm>
          <a:off x="0" y="0"/>
          <a:ext cx="0" cy="0"/>
          <a:chOff x="0" y="0"/>
          <a:chExt cx="0" cy="0"/>
        </a:xfrm>
      </p:grpSpPr>
      <p:sp>
        <p:nvSpPr>
          <p:cNvPr id="3" name="Прямоугольник 2"/>
          <p:cNvSpPr/>
          <p:nvPr/>
        </p:nvSpPr>
        <p:spPr>
          <a:xfrm>
            <a:off x="10344" y="0"/>
            <a:ext cx="9133656"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67544" y="6093296"/>
            <a:ext cx="8229600" cy="404664"/>
          </a:xfrm>
        </p:spPr>
        <p:txBody>
          <a:bodyPr>
            <a:normAutofit fontScale="90000"/>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Рис 3. Разборка и демонтаж здания</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3075" name="Picture 3" descr="C:\Users\User\Desktop\i.jpeg"/>
          <p:cNvPicPr>
            <a:picLocks noChangeAspect="1" noChangeArrowheads="1"/>
          </p:cNvPicPr>
          <p:nvPr/>
        </p:nvPicPr>
        <p:blipFill>
          <a:blip r:embed="rId2" cstate="print"/>
          <a:srcRect/>
          <a:stretch>
            <a:fillRect/>
          </a:stretch>
        </p:blipFill>
        <p:spPr bwMode="auto">
          <a:xfrm>
            <a:off x="1043608" y="188640"/>
            <a:ext cx="7193193" cy="5394895"/>
          </a:xfrm>
          <a:prstGeom prst="rect">
            <a:avLst/>
          </a:prstGeom>
          <a:noFill/>
        </p:spPr>
      </p:pic>
    </p:spTree>
  </p:cSld>
  <p:clrMapOvr>
    <a:masterClrMapping/>
  </p:clrMapOvr>
  <p:transition spd="slow">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0"/>
        </a:gradFill>
        <a:effectLst/>
      </p:bgPr>
    </p:bg>
    <p:spTree>
      <p:nvGrpSpPr>
        <p:cNvPr id="1" name=""/>
        <p:cNvGrpSpPr/>
        <p:nvPr/>
      </p:nvGrpSpPr>
      <p:grpSpPr>
        <a:xfrm>
          <a:off x="0" y="0"/>
          <a:ext cx="0" cy="0"/>
          <a:chOff x="0" y="0"/>
          <a:chExt cx="0" cy="0"/>
        </a:xfrm>
      </p:grpSpPr>
      <p:sp>
        <p:nvSpPr>
          <p:cNvPr id="4" name="Прямоугольник 3"/>
          <p:cNvSpPr/>
          <p:nvPr/>
        </p:nvSpPr>
        <p:spPr>
          <a:xfrm>
            <a:off x="0" y="13776"/>
            <a:ext cx="9144000" cy="6844224"/>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323528" y="188640"/>
            <a:ext cx="8229600" cy="564672"/>
          </a:xfrm>
        </p:spPr>
        <p:txBody>
          <a:bodyPr>
            <a:normAutofit/>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Разборка кровли</a:t>
            </a:r>
            <a:endParaRPr lang="ru-RU" sz="2400" b="1" dirty="0">
              <a:solidFill>
                <a:srgbClr val="C0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51520" y="764704"/>
            <a:ext cx="8229600" cy="5688632"/>
          </a:xfrm>
        </p:spPr>
        <p:txBody>
          <a:bodyPr>
            <a:normAutofit fontScale="32500" lnSpcReduction="20000"/>
          </a:bodyPr>
          <a:lstStyle/>
          <a:p>
            <a:r>
              <a:rPr lang="ru-RU" sz="5500" b="1" dirty="0" smtClean="0"/>
              <a:t>Разборка кровли и крыши </a:t>
            </a:r>
          </a:p>
          <a:p>
            <a:r>
              <a:rPr lang="ru-RU" sz="5500" b="1" dirty="0" smtClean="0"/>
              <a:t> Перед допуском рабочих на крышу мастер или прораб проверяет надежность стропил, обрешетки (опалубки), парапетов и определяет места и способы надежного закрепления страховочных стропов.</a:t>
            </a:r>
          </a:p>
          <a:p>
            <a:r>
              <a:rPr lang="ru-RU" sz="5500" b="1" dirty="0" smtClean="0"/>
              <a:t> Работы на крыше с уклоном более 20° выполняют с переносных стремянок шириной не менее 0,3 м с нашитыми планками. Стремянки на время работы надежно закрепляют.</a:t>
            </a:r>
          </a:p>
          <a:p>
            <a:r>
              <a:rPr lang="ru-RU" sz="5500" b="1" dirty="0" smtClean="0"/>
              <a:t> Запрещается выполнение работ по разборке кровли при скорости ветра 10 м/с и более, а также при гололедице, снегопаде, дожде и грозе. Скорость ветра необходимо устанавливать по данным </a:t>
            </a:r>
            <a:r>
              <a:rPr lang="ru-RU" sz="5500" b="1" dirty="0" err="1" smtClean="0"/>
              <a:t>гидрометеослужбы</a:t>
            </a:r>
            <a:r>
              <a:rPr lang="ru-RU" sz="5500" b="1" dirty="0" smtClean="0"/>
              <a:t>.</a:t>
            </a:r>
          </a:p>
          <a:p>
            <a:r>
              <a:rPr lang="ru-RU" sz="5500" b="1" dirty="0" smtClean="0">
                <a:solidFill>
                  <a:schemeClr val="tx1">
                    <a:lumMod val="95000"/>
                    <a:lumOff val="5000"/>
                  </a:schemeClr>
                </a:solidFill>
              </a:rPr>
              <a:t>До разборки крыши демонтируют телевизионные и радиоантенны, стойки и устройства линий связи, рекламные щиты и другие установки, а также снимают электропроводку, на чердаке разбирают санитарно-технические устройства и до уровня крыши разбирают дымовые трубы.</a:t>
            </a:r>
          </a:p>
          <a:p>
            <a:r>
              <a:rPr lang="ru-RU" sz="5500" b="1" dirty="0" smtClean="0">
                <a:solidFill>
                  <a:schemeClr val="tx1">
                    <a:lumMod val="95000"/>
                    <a:lumOff val="5000"/>
                  </a:schemeClr>
                </a:solidFill>
              </a:rPr>
              <a:t>Складывать на крыше штучные материалы, инструменты и тару допускается лишь при условии принятия мер против их падения (скольжения по скату) или сдувания ветром. По окончании смены, а также на время перерывов в работе остатки материалов, приспособления и инструменты убирают с крыши или надежно закрепляют.</a:t>
            </a:r>
          </a:p>
          <a:p>
            <a:endParaRPr lang="ru-RU" dirty="0"/>
          </a:p>
        </p:txBody>
      </p:sp>
    </p:spTree>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Прямоугольник 1"/>
          <p:cNvSpPr/>
          <p:nvPr/>
        </p:nvSpPr>
        <p:spPr>
          <a:xfrm>
            <a:off x="0" y="20502"/>
            <a:ext cx="9144000" cy="6837497"/>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одержимое 2"/>
          <p:cNvSpPr>
            <a:spLocks noGrp="1"/>
          </p:cNvSpPr>
          <p:nvPr>
            <p:ph idx="1"/>
          </p:nvPr>
        </p:nvSpPr>
        <p:spPr>
          <a:xfrm>
            <a:off x="457200" y="260648"/>
            <a:ext cx="8229600" cy="6597352"/>
          </a:xfrm>
        </p:spPr>
        <p:txBody>
          <a:bodyPr>
            <a:normAutofit fontScale="55000" lnSpcReduction="20000"/>
          </a:bodyPr>
          <a:lstStyle/>
          <a:p>
            <a:pPr marL="0" indent="0" algn="ctr">
              <a:buNone/>
            </a:pPr>
            <a:r>
              <a:rPr lang="ru-RU" sz="3600" b="1" dirty="0" smtClean="0">
                <a:solidFill>
                  <a:srgbClr val="C00000"/>
                </a:solidFill>
                <a:latin typeface="Times New Roman" panose="02020603050405020304" pitchFamily="18" charset="0"/>
                <a:cs typeface="Times New Roman" panose="02020603050405020304" pitchFamily="18" charset="0"/>
              </a:rPr>
              <a:t>Разборка кровли из волнистых асбестоцементных листов </a:t>
            </a:r>
          </a:p>
          <a:p>
            <a:pPr marL="0" indent="0">
              <a:buNone/>
            </a:pPr>
            <a:endParaRPr lang="ru-RU" sz="3600" b="1" dirty="0" smtClean="0">
              <a:solidFill>
                <a:srgbClr val="C00000"/>
              </a:solidFill>
              <a:latin typeface="Times New Roman" panose="02020603050405020304" pitchFamily="18" charset="0"/>
              <a:cs typeface="Times New Roman" panose="02020603050405020304" pitchFamily="18" charset="0"/>
            </a:endParaRPr>
          </a:p>
          <a:p>
            <a:r>
              <a:rPr lang="ru-RU" sz="3300" b="1" dirty="0" smtClean="0"/>
              <a:t>Разборку кровли из волнистых асбестоцементных листов начинают с установки переносных стремянок. Работы выполняет звено в составе двух рабочих, один из которых находится на кровле, а второй - на чердачном перекрытии.</a:t>
            </a:r>
          </a:p>
          <a:p>
            <a:r>
              <a:rPr lang="ru-RU" sz="3300" b="1" dirty="0" smtClean="0"/>
              <a:t>Вначале листы освобождают от креплений. Если крепление осуществлено шурупами, то рабочий, находящийся на кровле, выворачивает их отверткой, а если шиферными гвоздями - то рабочий, находящийся на перекрытии, отгибает концы гвоздей и выбивает их молотком вверх, а рабочий, находящийся на кровле, ломиком-гвоздодером вытаскивает их. При этом лапу гвоздодера он опирает на край ходового мостика стремянки на специальную деревянную подкладку, низ которой выполнен по профилю разбираемых асбестоцементных листов. Использование для спиливания головок гвоздей электродрели, в которой сверло заменено абразивным кругом, позволяет значительно повысить производительность труда и степень сохранности асбестоцементных листов.</a:t>
            </a:r>
          </a:p>
          <a:p>
            <a:r>
              <a:rPr lang="ru-RU" sz="3300" b="1" dirty="0" smtClean="0"/>
              <a:t>После освобождения листов от крепления снимают элементы конька. Удалив четыре-пять коньковых элемента, снимают освободившиеся листы конькового ряда. Так поступают до тех пор, пока не будет полностью разобран конек или листы конькового ряда. Далее рядовое покрытие разбирают горизонтальными рядами.</a:t>
            </a:r>
          </a:p>
          <a:p>
            <a:endParaRPr lang="ru-RU" sz="2900" dirty="0"/>
          </a:p>
        </p:txBody>
      </p:sp>
    </p:spTree>
  </p:cSld>
  <p:clrMapOvr>
    <a:masterClrMapping/>
  </p:clrMapOvr>
  <p:transition spd="slow">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4808" y="0"/>
            <a:ext cx="9158808"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4"/>
          <p:cNvSpPr>
            <a:spLocks noGrp="1"/>
          </p:cNvSpPr>
          <p:nvPr>
            <p:ph type="title"/>
          </p:nvPr>
        </p:nvSpPr>
        <p:spPr>
          <a:xfrm>
            <a:off x="611560" y="5733256"/>
            <a:ext cx="8280920" cy="730002"/>
          </a:xfrm>
        </p:spPr>
        <p:txBody>
          <a:bodyPr>
            <a:noAutofit/>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Рис 4. разборка кровли обрешетки стропильной системы крыш</a:t>
            </a:r>
            <a:endParaRPr lang="ru-RU" sz="2400" b="1" dirty="0">
              <a:solidFill>
                <a:srgbClr val="C00000"/>
              </a:solidFill>
              <a:latin typeface="Times New Roman" panose="02020603050405020304" pitchFamily="18" charset="0"/>
              <a:cs typeface="Times New Roman" panose="02020603050405020304" pitchFamily="18" charset="0"/>
            </a:endParaRPr>
          </a:p>
        </p:txBody>
      </p:sp>
      <p:sp>
        <p:nvSpPr>
          <p:cNvPr id="6" name="Текст 5"/>
          <p:cNvSpPr>
            <a:spLocks noGrp="1"/>
          </p:cNvSpPr>
          <p:nvPr>
            <p:ph type="body" idx="2"/>
          </p:nvPr>
        </p:nvSpPr>
        <p:spPr>
          <a:xfrm>
            <a:off x="251520" y="260648"/>
            <a:ext cx="2736304" cy="4968552"/>
          </a:xfrm>
        </p:spPr>
        <p:txBody>
          <a:bodyPr>
            <a:noAutofit/>
          </a:bodyPr>
          <a:lstStyle/>
          <a:p>
            <a:r>
              <a:rPr lang="ru-RU" sz="2000" dirty="0" smtClean="0"/>
              <a:t>Стропильную систему после снятия крепежных изделий (скобы, болты и пр.) разбирают путем удаления свободно лежащих конструктивных элементов. У висячих стропил при разборке обрешетки оставляют каждый пятый — шестой брусок для предотвращения обрушения стропильных ферм. </a:t>
            </a:r>
            <a:endParaRPr lang="ru-RU" sz="2000" dirty="0"/>
          </a:p>
        </p:txBody>
      </p:sp>
      <p:pic>
        <p:nvPicPr>
          <p:cNvPr id="4098" name="Picture 2" descr="C:\Users\User\Desktop\i.jpeg"/>
          <p:cNvPicPr>
            <a:picLocks noGrp="1" noChangeAspect="1" noChangeArrowheads="1"/>
          </p:cNvPicPr>
          <p:nvPr>
            <p:ph sz="half" idx="1"/>
          </p:nvPr>
        </p:nvPicPr>
        <p:blipFill>
          <a:blip r:embed="rId2" cstate="print"/>
          <a:stretch>
            <a:fillRect/>
          </a:stretch>
        </p:blipFill>
        <p:spPr bwMode="auto">
          <a:xfrm>
            <a:off x="3203848" y="188640"/>
            <a:ext cx="5688632" cy="4676775"/>
          </a:xfrm>
          <a:prstGeom prst="rect">
            <a:avLst/>
          </a:prstGeom>
          <a:noFill/>
        </p:spPr>
      </p:pic>
    </p:spTree>
  </p:cSld>
  <p:clrMapOvr>
    <a:masterClrMapping/>
  </p:clrMapOvr>
  <p:transition spd="slow">
    <p:strips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4" name="Прямоугольник 3"/>
          <p:cNvSpPr/>
          <p:nvPr/>
        </p:nvSpPr>
        <p:spPr>
          <a:xfrm>
            <a:off x="11196" y="0"/>
            <a:ext cx="9132804"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395536" y="0"/>
            <a:ext cx="8229600" cy="708688"/>
          </a:xfrm>
        </p:spPr>
        <p:txBody>
          <a:bodyPr>
            <a:noAutofit/>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Разборка кирпичных стен, пола и лестниц.</a:t>
            </a:r>
            <a:endParaRPr lang="ru-RU" sz="2400" dirty="0">
              <a:solidFill>
                <a:srgbClr val="C0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0" y="764704"/>
            <a:ext cx="9144000" cy="5544616"/>
          </a:xfrm>
        </p:spPr>
        <p:txBody>
          <a:bodyPr>
            <a:noAutofit/>
          </a:bodyPr>
          <a:lstStyle/>
          <a:p>
            <a:r>
              <a:rPr lang="ru-RU" sz="1800" b="1" u="sng" dirty="0" smtClean="0"/>
              <a:t>Разборка кирпичных стен.</a:t>
            </a:r>
            <a:r>
              <a:rPr lang="ru-RU" sz="1800" b="1" dirty="0" smtClean="0"/>
              <a:t> К разборке кирпичных стен приступают после того, как в соответствующем этаже разобраны все внутренние конструкции. До начала работ подлежащие разборке стены обследуют, устанавливая их прочность и устойчивость во избежание преждевременного обрушения.</a:t>
            </a:r>
          </a:p>
          <a:p>
            <a:r>
              <a:rPr lang="ru-RU" sz="1800" b="1" dirty="0" smtClean="0"/>
              <a:t> Кирпичные стены разбирают при помощи отбойных молотков сверху вниз с инвентарных подмостей. Кирпич, кирпичный бой и щебень, получаемые при разборке, сбрасывают на перекрытие. Кирпичные перемычки над проемами первого-второго этажей могут быть расчленены со стеной путем подсечки и сброшены целиком на стройплощадку (с принятием соответствующих мер предосторожности).</a:t>
            </a:r>
          </a:p>
          <a:p>
            <a:r>
              <a:rPr lang="ru-RU" sz="1800" b="1" dirty="0" smtClean="0"/>
              <a:t> Частичный ремонт капитальных стен, закладку проемов, пробивку новых проемов выполняют с существующих перекрытий. Пробивку в кирпичных стенах проемов выполняют теми же приемами, что и разборку кладки. Перед пробивкой проема в стену должны быть заведены перемычки.</a:t>
            </a:r>
          </a:p>
          <a:p>
            <a:r>
              <a:rPr lang="ru-RU" sz="1800" b="1" dirty="0" smtClean="0"/>
              <a:t> </a:t>
            </a:r>
            <a:r>
              <a:rPr lang="ru-RU" sz="1800" b="1" u="sng" dirty="0" smtClean="0"/>
              <a:t>Разборка кирпичных сводов</a:t>
            </a:r>
            <a:r>
              <a:rPr lang="ru-RU" sz="1800" b="1" dirty="0" smtClean="0"/>
              <a:t>. Кирпичные сводчатые конструкции разбирают при помощи отбойных молотков и ломиков. При наличии в сводах сквозных трещин и выпадении отдельных кирпичей либо расширяют трещины, </a:t>
            </a:r>
            <a:r>
              <a:rPr lang="ru-RU" sz="1800" b="1" dirty="0" err="1" smtClean="0"/>
              <a:t>обрушая</a:t>
            </a:r>
            <a:r>
              <a:rPr lang="ru-RU" sz="1800" b="1" dirty="0" smtClean="0"/>
              <a:t> своды, либо разбирают последние частями (в зависимости от характера трещин и степени деформаций).</a:t>
            </a:r>
            <a:endParaRPr lang="ru-RU" sz="1800" b="1" dirty="0"/>
          </a:p>
        </p:txBody>
      </p:sp>
    </p:spTree>
  </p:cSld>
  <p:clrMapOvr>
    <a:masterClrMapping/>
  </p:clrMapOvr>
  <p:transition spd="slow">
    <p:wheel spokes="2"/>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384" y="0"/>
            <a:ext cx="9171384"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290" name="Picture 3" descr="Без имени-1копирова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8" y="92075"/>
            <a:ext cx="8959850" cy="38957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2291" name="Text Box 4"/>
          <p:cNvSpPr txBox="1">
            <a:spLocks noChangeArrowheads="1"/>
          </p:cNvSpPr>
          <p:nvPr/>
        </p:nvSpPr>
        <p:spPr bwMode="auto">
          <a:xfrm>
            <a:off x="47625" y="4032250"/>
            <a:ext cx="8963025" cy="590550"/>
          </a:xfrm>
          <a:prstGeom prst="rect">
            <a:avLst/>
          </a:prstGeom>
          <a:solidFill>
            <a:srgbClr val="FFFFCC"/>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600" b="1" dirty="0">
                <a:solidFill>
                  <a:srgbClr val="C00000"/>
                </a:solidFill>
              </a:rPr>
              <a:t>Рис. 1. Разборка кирпичных стен блоками: а)строповка блока с помощью штырей </a:t>
            </a:r>
          </a:p>
          <a:p>
            <a:pPr eaLnBrk="1" hangingPunct="1"/>
            <a:r>
              <a:rPr lang="ru-RU" altLang="ru-RU" sz="1600" b="1" dirty="0">
                <a:solidFill>
                  <a:srgbClr val="C00000"/>
                </a:solidFill>
              </a:rPr>
              <a:t>и накладок; б)строповка с применением захвата грейферного типа</a:t>
            </a:r>
            <a:r>
              <a:rPr lang="ru-RU" altLang="ru-RU" sz="1600" b="1" dirty="0"/>
              <a:t>.</a:t>
            </a:r>
          </a:p>
        </p:txBody>
      </p:sp>
      <p:sp>
        <p:nvSpPr>
          <p:cNvPr id="12292" name="Text Box 5"/>
          <p:cNvSpPr txBox="1">
            <a:spLocks noChangeArrowheads="1"/>
          </p:cNvSpPr>
          <p:nvPr/>
        </p:nvSpPr>
        <p:spPr bwMode="auto">
          <a:xfrm>
            <a:off x="61913" y="4676775"/>
            <a:ext cx="8964612" cy="2057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1600" dirty="0"/>
              <a:t>Щитовой паркет следует снимать целиком щитами. При разборке паркет прорезают циркулярной пилой в местах примыкания щитов друг к другу и затеям поднимают ломиками.</a:t>
            </a:r>
          </a:p>
          <a:p>
            <a:pPr algn="just" eaLnBrk="1" hangingPunct="1"/>
            <a:r>
              <a:rPr lang="ru-RU" altLang="ru-RU" sz="1600" dirty="0"/>
              <a:t>Разборка </a:t>
            </a:r>
            <a:r>
              <a:rPr lang="ru-RU" altLang="ru-RU" sz="1600" b="1" dirty="0"/>
              <a:t>покрытия полов, дорог, площадок</a:t>
            </a:r>
            <a:r>
              <a:rPr lang="ru-RU" altLang="ru-RU" sz="1600" i="1" dirty="0"/>
              <a:t> </a:t>
            </a:r>
            <a:r>
              <a:rPr lang="ru-RU" altLang="ru-RU" sz="1600" dirty="0"/>
              <a:t>должна выполняться с учетом следующих требований:</a:t>
            </a:r>
          </a:p>
          <a:p>
            <a:pPr algn="just" eaLnBrk="1" hangingPunct="1"/>
            <a:r>
              <a:rPr lang="ru-RU" altLang="ru-RU" sz="1600" dirty="0"/>
              <a:t>1)при разборке внутри цехов и при наружных работах вблизи зданий, сооружений не следует применять ударные способы, вызывающие распространение колебаний в грунте (экскаваторы с шар- и клин-молотами);</a:t>
            </a:r>
          </a:p>
        </p:txBody>
      </p:sp>
    </p:spTree>
    <p:extLst>
      <p:ext uri="{BB962C8B-B14F-4D97-AF65-F5344CB8AC3E}">
        <p14:creationId xmlns:p14="http://schemas.microsoft.com/office/powerpoint/2010/main" val="3208296619"/>
      </p:ext>
    </p:extLst>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08504" cy="6813376"/>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Заголовок 6"/>
          <p:cNvSpPr>
            <a:spLocks noGrp="1"/>
          </p:cNvSpPr>
          <p:nvPr>
            <p:ph type="ctrTitle"/>
          </p:nvPr>
        </p:nvSpPr>
        <p:spPr>
          <a:xfrm>
            <a:off x="395536" y="692696"/>
            <a:ext cx="3312368" cy="1368152"/>
          </a:xfrm>
        </p:spPr>
        <p:txBody>
          <a:bodyPr>
            <a:noAutofit/>
          </a:bodyPr>
          <a:lstStyle/>
          <a:p>
            <a:pPr algn="ctr"/>
            <a:r>
              <a:rPr lang="ru-RU" sz="2400" dirty="0" smtClean="0">
                <a:solidFill>
                  <a:srgbClr val="FF0000"/>
                </a:solidFill>
                <a:effectLst/>
                <a:latin typeface="Times New Roman" panose="02020603050405020304" pitchFamily="18" charset="0"/>
                <a:cs typeface="Times New Roman" panose="02020603050405020304" pitchFamily="18" charset="0"/>
              </a:rPr>
              <a:t>Рис 5.Полный демонтаж и монтаж кирпичных стен</a:t>
            </a:r>
            <a:endParaRPr lang="ru-RU" sz="2400" dirty="0">
              <a:solidFill>
                <a:srgbClr val="FF0000"/>
              </a:solidFill>
              <a:effectLst/>
              <a:latin typeface="Times New Roman" panose="02020603050405020304" pitchFamily="18" charset="0"/>
              <a:cs typeface="Times New Roman" panose="02020603050405020304" pitchFamily="18" charset="0"/>
            </a:endParaRPr>
          </a:p>
        </p:txBody>
      </p:sp>
      <p:sp>
        <p:nvSpPr>
          <p:cNvPr id="8" name="Подзаголовок 7"/>
          <p:cNvSpPr>
            <a:spLocks noGrp="1"/>
          </p:cNvSpPr>
          <p:nvPr>
            <p:ph type="subTitle" idx="1"/>
          </p:nvPr>
        </p:nvSpPr>
        <p:spPr>
          <a:xfrm>
            <a:off x="4851711" y="5229200"/>
            <a:ext cx="4139952" cy="1152128"/>
          </a:xfrm>
        </p:spPr>
        <p:txBody>
          <a:bodyPr>
            <a:normAutofit/>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Рис 6. Ручная разборка кирпичной кладки</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5122" name="Picture 2" descr="C:\Users\User\Desktop\i.jpeg"/>
          <p:cNvPicPr>
            <a:picLocks noChangeAspect="1" noChangeArrowheads="1"/>
          </p:cNvPicPr>
          <p:nvPr/>
        </p:nvPicPr>
        <p:blipFill>
          <a:blip r:embed="rId2" cstate="print"/>
          <a:srcRect/>
          <a:stretch>
            <a:fillRect/>
          </a:stretch>
        </p:blipFill>
        <p:spPr bwMode="auto">
          <a:xfrm>
            <a:off x="4788024" y="0"/>
            <a:ext cx="4176464" cy="5112568"/>
          </a:xfrm>
          <a:prstGeom prst="rect">
            <a:avLst/>
          </a:prstGeom>
          <a:noFill/>
        </p:spPr>
      </p:pic>
      <p:pic>
        <p:nvPicPr>
          <p:cNvPr id="5123" name="Picture 3" descr="C:\Users\User\Desktop\i.jpeg"/>
          <p:cNvPicPr>
            <a:picLocks noChangeAspect="1" noChangeArrowheads="1"/>
          </p:cNvPicPr>
          <p:nvPr/>
        </p:nvPicPr>
        <p:blipFill>
          <a:blip r:embed="rId3" cstate="print"/>
          <a:srcRect/>
          <a:stretch>
            <a:fillRect/>
          </a:stretch>
        </p:blipFill>
        <p:spPr bwMode="auto">
          <a:xfrm>
            <a:off x="179512" y="2132856"/>
            <a:ext cx="4416491" cy="4464496"/>
          </a:xfrm>
          <a:prstGeom prst="rect">
            <a:avLst/>
          </a:prstGeom>
          <a:noFill/>
        </p:spPr>
      </p:pic>
    </p:spTree>
  </p:cSld>
  <p:clrMapOvr>
    <a:masterClrMapping/>
  </p:clrMapOvr>
  <p:transition spd="slow">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9512" y="188640"/>
            <a:ext cx="8784976" cy="6669360"/>
          </a:xfrm>
        </p:spPr>
        <p:txBody>
          <a:bodyPr>
            <a:noAutofit/>
          </a:bodyPr>
          <a:lstStyle/>
          <a:p>
            <a:r>
              <a:rPr lang="ru-RU" sz="2000" b="1" u="sng" dirty="0" smtClean="0">
                <a:solidFill>
                  <a:srgbClr val="C00000"/>
                </a:solidFill>
              </a:rPr>
              <a:t>Разборка лестниц </a:t>
            </a:r>
            <a:r>
              <a:rPr lang="ru-RU" sz="2000" b="1" dirty="0" smtClean="0">
                <a:solidFill>
                  <a:schemeClr val="tx1"/>
                </a:solidFill>
              </a:rPr>
              <a:t>с каменными ступенями. Лестницы разбирают сверху вниз. Разбираемую лестницу разделяют на отдельные захватки, состоящие из площадки и нисходящего марша. На каждой захватке осуществляют полный цикл разборки.</a:t>
            </a:r>
            <a:br>
              <a:rPr lang="ru-RU" sz="2000" b="1" dirty="0" smtClean="0">
                <a:solidFill>
                  <a:schemeClr val="tx1"/>
                </a:solidFill>
              </a:rPr>
            </a:br>
            <a:r>
              <a:rPr lang="ru-RU" sz="2000" b="1" dirty="0" smtClean="0">
                <a:solidFill>
                  <a:schemeClr val="tx1"/>
                </a:solidFill>
              </a:rPr>
              <a:t> Лестницы со ступенями, опертыми на стены, разбирают путем прорубки отбойным молотком борозд высотой в три-четыре кирпича над ступенями. Высвобожденные таким образом ступени спускают по направляющим на нижележащую лестничную площадку. Если средняя стена лестничной клетки, служащая опорой для лестничных маршей, также подлежит разборке, то сначала разбирают кирпичную кладку - до мест заделки ступеней, затем снимают, поднимая ломиками и извлекая из гнезд, ступени. Подобным же образом разбирают ступени лестниц других конструкций.</a:t>
            </a:r>
            <a:br>
              <a:rPr lang="ru-RU" sz="2000" b="1" dirty="0" smtClean="0">
                <a:solidFill>
                  <a:schemeClr val="tx1"/>
                </a:solidFill>
              </a:rPr>
            </a:br>
            <a:r>
              <a:rPr lang="ru-RU" sz="2000" b="1" dirty="0" smtClean="0">
                <a:solidFill>
                  <a:schemeClr val="tx1"/>
                </a:solidFill>
              </a:rPr>
              <a:t> </a:t>
            </a:r>
            <a:r>
              <a:rPr lang="ru-RU" sz="2000" b="1" u="sng" dirty="0" smtClean="0">
                <a:solidFill>
                  <a:srgbClr val="C00000"/>
                </a:solidFill>
              </a:rPr>
              <a:t>Разборку чистых полов </a:t>
            </a:r>
            <a:r>
              <a:rPr lang="ru-RU" sz="2000" b="1" dirty="0" smtClean="0">
                <a:solidFill>
                  <a:schemeClr val="tx1"/>
                </a:solidFill>
              </a:rPr>
              <a:t>из шпунтованных досок или брусьев выполняют, в следующем порядке: снимают с помощью ломиков плинтусы или галтели, удаляют одну из фризовых досок, после чего разбирают доски пола; сняв дощатое покрытие, разбирают лаги.</a:t>
            </a:r>
            <a:br>
              <a:rPr lang="ru-RU" sz="2000" b="1" dirty="0" smtClean="0">
                <a:solidFill>
                  <a:schemeClr val="tx1"/>
                </a:solidFill>
              </a:rPr>
            </a:br>
            <a:r>
              <a:rPr lang="ru-RU" sz="2000" b="1" dirty="0" smtClean="0">
                <a:solidFill>
                  <a:schemeClr val="tx1"/>
                </a:solidFill>
              </a:rPr>
              <a:t> </a:t>
            </a:r>
            <a:r>
              <a:rPr lang="ru-RU" sz="2000" b="1" u="sng" dirty="0" smtClean="0">
                <a:solidFill>
                  <a:srgbClr val="C00000"/>
                </a:solidFill>
              </a:rPr>
              <a:t>Разборку паркетных полов </a:t>
            </a:r>
            <a:r>
              <a:rPr lang="ru-RU" sz="2000" b="1" dirty="0" smtClean="0">
                <a:solidFill>
                  <a:schemeClr val="tx1"/>
                </a:solidFill>
              </a:rPr>
              <a:t>выполняют в аналогичной последовательности. Щитовой паркет снимают отдельными щитами.</a:t>
            </a:r>
            <a:br>
              <a:rPr lang="ru-RU" sz="2000" b="1" dirty="0" smtClean="0">
                <a:solidFill>
                  <a:schemeClr val="tx1"/>
                </a:solidFill>
              </a:rPr>
            </a:br>
            <a:r>
              <a:rPr lang="ru-RU" sz="2000" b="1" dirty="0" smtClean="0">
                <a:solidFill>
                  <a:schemeClr val="tx1"/>
                </a:solidFill>
              </a:rPr>
              <a:t> Покрытия из керамических плиток, цементные и </a:t>
            </a:r>
            <a:r>
              <a:rPr lang="ru-RU" sz="2000" b="1" dirty="0" err="1" smtClean="0">
                <a:solidFill>
                  <a:schemeClr val="tx1"/>
                </a:solidFill>
              </a:rPr>
              <a:t>террацевые</a:t>
            </a:r>
            <a:r>
              <a:rPr lang="ru-RU" sz="2000" b="1" dirty="0" smtClean="0">
                <a:solidFill>
                  <a:schemeClr val="tx1"/>
                </a:solidFill>
              </a:rPr>
              <a:t> полы разбирают с помощью отбойных молотков или специальных ломиков.</a:t>
            </a:r>
            <a:br>
              <a:rPr lang="ru-RU" sz="2000" b="1" dirty="0" smtClean="0">
                <a:solidFill>
                  <a:schemeClr val="tx1"/>
                </a:solidFill>
              </a:rPr>
            </a:br>
            <a:endParaRPr lang="ru-RU" sz="2000" b="1" dirty="0">
              <a:solidFill>
                <a:schemeClr val="tx1"/>
              </a:solidFill>
            </a:endParaRP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268"/>
            <a:ext cx="9144000" cy="686726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Заголовок 5"/>
          <p:cNvSpPr>
            <a:spLocks noGrp="1"/>
          </p:cNvSpPr>
          <p:nvPr>
            <p:ph type="title"/>
          </p:nvPr>
        </p:nvSpPr>
        <p:spPr>
          <a:xfrm>
            <a:off x="755576" y="476672"/>
            <a:ext cx="7619184" cy="504056"/>
          </a:xfrm>
        </p:spPr>
        <p:txBody>
          <a:bodyPr/>
          <a:lstStyle/>
          <a:p>
            <a:pPr algn="ctr"/>
            <a:r>
              <a:rPr lang="ru-RU" sz="2400" dirty="0" smtClean="0">
                <a:solidFill>
                  <a:srgbClr val="C00000"/>
                </a:solidFill>
                <a:effectLst/>
                <a:latin typeface="Times New Roman" panose="02020603050405020304" pitchFamily="18" charset="0"/>
                <a:cs typeface="Times New Roman" panose="02020603050405020304" pitchFamily="18" charset="0"/>
              </a:rPr>
              <a:t>Рис 7. демонтаж полов </a:t>
            </a:r>
            <a:endParaRPr lang="ru-RU" sz="2400" dirty="0">
              <a:solidFill>
                <a:srgbClr val="C00000"/>
              </a:solidFill>
              <a:effectLst/>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cstate="print"/>
          <a:srcRect/>
          <a:stretch>
            <a:fillRect/>
          </a:stretch>
        </p:blipFill>
        <p:spPr bwMode="auto">
          <a:xfrm>
            <a:off x="0" y="2132856"/>
            <a:ext cx="4422251" cy="4725144"/>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355976" y="2132856"/>
            <a:ext cx="4788024" cy="4725144"/>
          </a:xfrm>
          <a:prstGeom prst="rect">
            <a:avLst/>
          </a:prstGeom>
          <a:noFill/>
          <a:ln w="9525">
            <a:noFill/>
            <a:miter lim="800000"/>
            <a:headEnd/>
            <a:tailEnd/>
          </a:ln>
        </p:spPr>
      </p:pic>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7462"/>
            <a:ext cx="9144000" cy="6840537"/>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314" name="Text Box 2"/>
          <p:cNvSpPr txBox="1">
            <a:spLocks noChangeArrowheads="1"/>
          </p:cNvSpPr>
          <p:nvPr/>
        </p:nvSpPr>
        <p:spPr bwMode="auto">
          <a:xfrm>
            <a:off x="65088" y="84138"/>
            <a:ext cx="8967787" cy="25765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1600" dirty="0"/>
              <a:t>разборка покрытий должна проводиться в виде полос правильной формы с ровными краями да с размерами, позволяющими уложить по окончании работ временное или постоянное покрытие из целого числа железобетонных плит, специально подготовленных для этой цели. Для этого разбираемое покрытие должно до его снятия разрезаться с помощью </a:t>
            </a:r>
            <a:r>
              <a:rPr lang="ru-RU" altLang="ru-RU" sz="1600" dirty="0" err="1"/>
              <a:t>баровых</a:t>
            </a:r>
            <a:r>
              <a:rPr lang="ru-RU" altLang="ru-RU" sz="1600" dirty="0"/>
              <a:t> машин (асфальтобетонное покрытие), </a:t>
            </a:r>
            <a:r>
              <a:rPr lang="ru-RU" altLang="ru-RU" sz="1600" dirty="0" err="1"/>
              <a:t>дискофрезерных</a:t>
            </a:r>
            <a:r>
              <a:rPr lang="ru-RU" altLang="ru-RU" sz="1600" dirty="0"/>
              <a:t> машин с абразивными (бетонное) или алмазными кругами (железобетонное).</a:t>
            </a:r>
          </a:p>
          <a:p>
            <a:pPr algn="just" eaLnBrk="1" hangingPunct="1"/>
            <a:r>
              <a:rPr lang="ru-RU" altLang="ru-RU" sz="1600" dirty="0"/>
              <a:t>Разрезанные </a:t>
            </a:r>
            <a:r>
              <a:rPr lang="ru-RU" altLang="ru-RU" sz="1600" dirty="0" err="1"/>
              <a:t>дискофрезерной</a:t>
            </a:r>
            <a:r>
              <a:rPr lang="ru-RU" altLang="ru-RU" sz="1600" dirty="0"/>
              <a:t> машиной квадратные куски покрытия могут грузиться в автотранспорт погрузчиком, оборудованным вилочным захватом (рис.2). Отдельные </a:t>
            </a:r>
            <a:r>
              <a:rPr lang="ru-RU" altLang="ru-RU" sz="1600" dirty="0" err="1"/>
              <a:t>труднозахватываемые</a:t>
            </a:r>
            <a:r>
              <a:rPr lang="ru-RU" altLang="ru-RU" dirty="0"/>
              <a:t> </a:t>
            </a:r>
            <a:r>
              <a:rPr lang="ru-RU" altLang="ru-RU" sz="1600" dirty="0"/>
              <a:t>негабаритные куски при этом грузят после соответствующей строповки.</a:t>
            </a:r>
          </a:p>
        </p:txBody>
      </p:sp>
      <p:pic>
        <p:nvPicPr>
          <p:cNvPr id="13315" name="Picture 4" descr="Копия Без имени-2копирова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38" y="2674938"/>
            <a:ext cx="5499100" cy="2705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6" name="Text Box 5"/>
          <p:cNvSpPr txBox="1">
            <a:spLocks noChangeArrowheads="1"/>
          </p:cNvSpPr>
          <p:nvPr/>
        </p:nvSpPr>
        <p:spPr bwMode="auto">
          <a:xfrm>
            <a:off x="5675313" y="2708275"/>
            <a:ext cx="3355975" cy="1568450"/>
          </a:xfrm>
          <a:prstGeom prst="rect">
            <a:avLst/>
          </a:prstGeom>
          <a:solidFill>
            <a:srgbClr val="FFFFCC"/>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600" b="1" dirty="0">
                <a:solidFill>
                  <a:srgbClr val="C00000"/>
                </a:solidFill>
              </a:rPr>
              <a:t>Рис. 2. Разборка покрытия с применением </a:t>
            </a:r>
            <a:r>
              <a:rPr lang="ru-RU" altLang="ru-RU" sz="1600" b="1" dirty="0" err="1">
                <a:solidFill>
                  <a:srgbClr val="C00000"/>
                </a:solidFill>
              </a:rPr>
              <a:t>дискофрезерной</a:t>
            </a:r>
            <a:r>
              <a:rPr lang="ru-RU" altLang="ru-RU" sz="1600" b="1" dirty="0">
                <a:solidFill>
                  <a:srgbClr val="C00000"/>
                </a:solidFill>
              </a:rPr>
              <a:t> машины и погрузчика: </a:t>
            </a:r>
          </a:p>
          <a:p>
            <a:pPr eaLnBrk="1" hangingPunct="1"/>
            <a:r>
              <a:rPr lang="ru-RU" altLang="ru-RU" sz="1600" b="1" dirty="0">
                <a:solidFill>
                  <a:srgbClr val="C00000"/>
                </a:solidFill>
              </a:rPr>
              <a:t>1 – </a:t>
            </a:r>
            <a:r>
              <a:rPr lang="ru-RU" altLang="ru-RU" sz="1600" b="1" dirty="0" err="1">
                <a:solidFill>
                  <a:srgbClr val="C00000"/>
                </a:solidFill>
              </a:rPr>
              <a:t>дискофрезерная</a:t>
            </a:r>
            <a:r>
              <a:rPr lang="ru-RU" altLang="ru-RU" sz="1600" b="1" dirty="0">
                <a:solidFill>
                  <a:srgbClr val="C00000"/>
                </a:solidFill>
              </a:rPr>
              <a:t> машина;</a:t>
            </a:r>
          </a:p>
          <a:p>
            <a:pPr eaLnBrk="1" hangingPunct="1"/>
            <a:r>
              <a:rPr lang="ru-RU" altLang="ru-RU" sz="1600" b="1" dirty="0">
                <a:solidFill>
                  <a:srgbClr val="C00000"/>
                </a:solidFill>
              </a:rPr>
              <a:t>2 – погрузчик;</a:t>
            </a:r>
          </a:p>
          <a:p>
            <a:pPr eaLnBrk="1" hangingPunct="1"/>
            <a:r>
              <a:rPr lang="ru-RU" altLang="ru-RU" sz="1600" b="1" dirty="0">
                <a:solidFill>
                  <a:srgbClr val="C00000"/>
                </a:solidFill>
              </a:rPr>
              <a:t>3 – автосамосвал.</a:t>
            </a:r>
          </a:p>
        </p:txBody>
      </p:sp>
      <p:sp>
        <p:nvSpPr>
          <p:cNvPr id="13317" name="Text Box 6"/>
          <p:cNvSpPr txBox="1">
            <a:spLocks noChangeArrowheads="1"/>
          </p:cNvSpPr>
          <p:nvPr/>
        </p:nvSpPr>
        <p:spPr bwMode="auto">
          <a:xfrm>
            <a:off x="52388" y="5446713"/>
            <a:ext cx="9024937" cy="1323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600"/>
              <a:t>При невозможности нарезки щелей вблизи существующих конструкций (полоса шириной 2 м) покрытие пола разрушается экскаватором, оборудованным гидромолотом. Применение гидромолота производится на расстоянии 0,5—0,7 м от конструкции, и отрыв куска следует совершать в сторону конструкции. При небольшой площади покрытия (100—150 м</a:t>
            </a:r>
            <a:r>
              <a:rPr lang="ru-RU" altLang="ru-RU" sz="1600" baseline="30000"/>
              <a:t>2</a:t>
            </a:r>
            <a:r>
              <a:rPr lang="ru-RU" altLang="ru-RU" sz="1600"/>
              <a:t>) разрушение его производят гидромолотом без применения дискофрезерной машины.</a:t>
            </a:r>
          </a:p>
        </p:txBody>
      </p:sp>
    </p:spTree>
    <p:extLst>
      <p:ext uri="{BB962C8B-B14F-4D97-AF65-F5344CB8AC3E}">
        <p14:creationId xmlns:p14="http://schemas.microsoft.com/office/powerpoint/2010/main" val="26830671"/>
      </p:ext>
    </p:extLst>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9868" y="165940"/>
            <a:ext cx="8507288" cy="857452"/>
          </a:xfrm>
        </p:spPr>
        <p:txBody>
          <a:bodyPr>
            <a:noAutofit/>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Способы разрушения строительных конструкций</a:t>
            </a:r>
            <a:r>
              <a:rPr lang="ru-RU" sz="2400" dirty="0" smtClean="0">
                <a:solidFill>
                  <a:srgbClr val="C00000"/>
                </a:solidFill>
                <a:latin typeface="Times New Roman" panose="02020603050405020304" pitchFamily="18" charset="0"/>
                <a:cs typeface="Times New Roman" panose="02020603050405020304" pitchFamily="18" charset="0"/>
              </a:rPr>
              <a:t> </a:t>
            </a:r>
            <a:r>
              <a:rPr lang="ru-RU" sz="2400" b="1" dirty="0" smtClean="0">
                <a:solidFill>
                  <a:srgbClr val="C00000"/>
                </a:solidFill>
                <a:latin typeface="Times New Roman" panose="02020603050405020304" pitchFamily="18" charset="0"/>
                <a:cs typeface="Times New Roman" panose="02020603050405020304" pitchFamily="18" charset="0"/>
              </a:rPr>
              <a:t>и монолитных массивов.</a:t>
            </a:r>
            <a:endParaRPr lang="ru-RU" sz="2400" dirty="0">
              <a:solidFill>
                <a:srgbClr val="C0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457200" y="1340768"/>
            <a:ext cx="8229600" cy="4767808"/>
          </a:xfrm>
        </p:spPr>
        <p:txBody>
          <a:bodyPr>
            <a:normAutofit/>
          </a:bodyPr>
          <a:lstStyle/>
          <a:p>
            <a:pPr marL="0" indent="0">
              <a:buNone/>
            </a:pPr>
            <a:r>
              <a:rPr lang="ru-RU" sz="2400" b="1" dirty="0" smtClean="0">
                <a:solidFill>
                  <a:srgbClr val="C00000"/>
                </a:solidFill>
                <a:latin typeface="Times New Roman" panose="02020603050405020304" pitchFamily="18" charset="0"/>
                <a:cs typeface="Times New Roman" panose="02020603050405020304" pitchFamily="18" charset="0"/>
              </a:rPr>
              <a:t>Разборка вручную </a:t>
            </a:r>
            <a:r>
              <a:rPr lang="ru-RU" sz="2400" dirty="0" smtClean="0">
                <a:solidFill>
                  <a:schemeClr val="bg2">
                    <a:lumMod val="10000"/>
                  </a:schemeClr>
                </a:solidFill>
                <a:latin typeface="Times New Roman" panose="02020603050405020304" pitchFamily="18" charset="0"/>
                <a:cs typeface="Times New Roman" panose="02020603050405020304" pitchFamily="18" charset="0"/>
              </a:rPr>
              <a:t>допускается в исключительных случаях при небольшом объеме работ и когда по условиям реконструкции невозможно применить другие способы.</a:t>
            </a:r>
          </a:p>
          <a:p>
            <a:pPr marL="0" indent="0">
              <a:buNone/>
            </a:pPr>
            <a:r>
              <a:rPr lang="ru-RU" sz="2400" dirty="0" smtClean="0">
                <a:solidFill>
                  <a:schemeClr val="bg2">
                    <a:lumMod val="10000"/>
                  </a:schemeClr>
                </a:solidFill>
                <a:latin typeface="Times New Roman" panose="02020603050405020304" pitchFamily="18" charset="0"/>
                <a:cs typeface="Times New Roman" panose="02020603050405020304" pitchFamily="18" charset="0"/>
              </a:rPr>
              <a:t/>
            </a:r>
            <a:br>
              <a:rPr lang="ru-RU" sz="2400" dirty="0" smtClean="0">
                <a:solidFill>
                  <a:schemeClr val="bg2">
                    <a:lumMod val="10000"/>
                  </a:schemeClr>
                </a:solidFill>
                <a:latin typeface="Times New Roman" panose="02020603050405020304" pitchFamily="18" charset="0"/>
                <a:cs typeface="Times New Roman" panose="02020603050405020304" pitchFamily="18" charset="0"/>
              </a:rPr>
            </a:br>
            <a:r>
              <a:rPr lang="ru-RU" sz="2400" b="1" dirty="0" smtClean="0">
                <a:solidFill>
                  <a:srgbClr val="C00000"/>
                </a:solidFill>
                <a:latin typeface="Times New Roman" panose="02020603050405020304" pitchFamily="18" charset="0"/>
                <a:cs typeface="Times New Roman" panose="02020603050405020304" pitchFamily="18" charset="0"/>
              </a:rPr>
              <a:t>Механизированный способ </a:t>
            </a:r>
            <a:r>
              <a:rPr lang="ru-RU" sz="2400" dirty="0" smtClean="0">
                <a:solidFill>
                  <a:schemeClr val="bg2">
                    <a:lumMod val="10000"/>
                  </a:schemeClr>
                </a:solidFill>
                <a:latin typeface="Times New Roman" panose="02020603050405020304" pitchFamily="18" charset="0"/>
                <a:cs typeface="Times New Roman" panose="02020603050405020304" pitchFamily="18" charset="0"/>
              </a:rPr>
              <a:t>разборки предусматривает использование пневматического или электрифицированного инструмента, а также специальных машин для разрушения каменной кладки и бетона с механизацией погрузки и перевозкой лома. При внутрицеховых работах по разрушению фундаментов, полов и т. п. успешно применяют мобильные машины на базе колесных тракторов, имеющих сменное навесное оборудование различного назначения.</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3" name="Прямоугольник 2"/>
          <p:cNvSpPr/>
          <p:nvPr/>
        </p:nvSpPr>
        <p:spPr>
          <a:xfrm>
            <a:off x="0" y="22206"/>
            <a:ext cx="9144000" cy="6835793"/>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07504" y="0"/>
            <a:ext cx="8445624" cy="6408712"/>
          </a:xfrm>
        </p:spPr>
        <p:txBody>
          <a:bodyPr anchor="t">
            <a:noAutofit/>
          </a:bodyPr>
          <a:lstStyle/>
          <a:p>
            <a:r>
              <a:rPr lang="ru-RU" sz="1800" dirty="0" smtClean="0">
                <a:solidFill>
                  <a:schemeClr val="bg2">
                    <a:lumMod val="10000"/>
                  </a:schemeClr>
                </a:solidFill>
              </a:rPr>
              <a:t/>
            </a:r>
            <a:br>
              <a:rPr lang="ru-RU" sz="1800" dirty="0" smtClean="0">
                <a:solidFill>
                  <a:schemeClr val="bg2">
                    <a:lumMod val="10000"/>
                  </a:schemeClr>
                </a:solidFill>
              </a:rPr>
            </a:br>
            <a:r>
              <a:rPr lang="ru-RU" sz="2000" b="1" dirty="0" smtClean="0">
                <a:solidFill>
                  <a:srgbClr val="C00000"/>
                </a:solidFill>
              </a:rPr>
              <a:t>Взрывной способ </a:t>
            </a:r>
            <a:r>
              <a:rPr lang="ru-RU" sz="2000" b="1" dirty="0" smtClean="0">
                <a:solidFill>
                  <a:schemeClr val="bg2">
                    <a:lumMod val="10000"/>
                  </a:schemeClr>
                </a:solidFill>
              </a:rPr>
              <a:t>в условиях действующих предприятий используют редко, так как он сопровождается сейсмическим воздействием на окружающую среду.</a:t>
            </a:r>
            <a:br>
              <a:rPr lang="ru-RU" sz="2000" b="1" dirty="0" smtClean="0">
                <a:solidFill>
                  <a:schemeClr val="bg2">
                    <a:lumMod val="10000"/>
                  </a:schemeClr>
                </a:solidFill>
              </a:rPr>
            </a:br>
            <a:r>
              <a:rPr lang="ru-RU" sz="2000" b="1" dirty="0" smtClean="0">
                <a:solidFill>
                  <a:schemeClr val="bg2">
                    <a:lumMod val="10000"/>
                  </a:schemeClr>
                </a:solidFill>
              </a:rPr>
              <a:t>Термический способ разрушения монолитных конструкций основан на использовании мощного источника тепла в форме высокотемпературного газового потока или электрической дуги. Термическую резку бетона и железобетона успешно осуществляют устройством, получившим название «кислородного копья». Принцип действия его заключается в плавлении бетона продуктами сгорания железа в струе кислорода, поступающего в сгораемую трубу в количестве, достаточном для горения и выноса шлака из прорезаемой конструкции.</a:t>
            </a:r>
            <a:br>
              <a:rPr lang="ru-RU" sz="2000" b="1" dirty="0" smtClean="0">
                <a:solidFill>
                  <a:schemeClr val="bg2">
                    <a:lumMod val="10000"/>
                  </a:schemeClr>
                </a:solidFill>
              </a:rPr>
            </a:br>
            <a:r>
              <a:rPr lang="ru-RU" sz="2000" b="1" dirty="0" smtClean="0">
                <a:solidFill>
                  <a:srgbClr val="C00000"/>
                </a:solidFill>
              </a:rPr>
              <a:t>При электрогидравлическом способе </a:t>
            </a:r>
            <a:r>
              <a:rPr lang="ru-RU" sz="2000" b="1" dirty="0" smtClean="0">
                <a:solidFill>
                  <a:schemeClr val="bg2">
                    <a:lumMod val="10000"/>
                  </a:schemeClr>
                </a:solidFill>
              </a:rPr>
              <a:t>разрушения монолитных конструкций используют физический эффект гидравлического удара высокого давления, возникающего в ограниченном объеме жидкости, при электрическом разряде. Этот способ при реконструктивных работах находится в стадии опытно-промышленной проверки. При демонтаже железобетонных и металлических конструкций применяют газокислородную резку металла.</a:t>
            </a:r>
            <a:endParaRPr lang="ru-RU" sz="1800" b="1" dirty="0">
              <a:solidFill>
                <a:schemeClr val="bg2">
                  <a:lumMod val="10000"/>
                </a:schemeClr>
              </a:solidFill>
            </a:endParaRPr>
          </a:p>
        </p:txBody>
      </p:sp>
    </p:spTree>
  </p:cSld>
  <p:clrMapOvr>
    <a:masterClrMapping/>
  </p:clrMapOvr>
  <p:transition spd="slow">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67544" y="5733256"/>
            <a:ext cx="8229600" cy="926976"/>
          </a:xfrm>
        </p:spPr>
        <p:txBody>
          <a:bodyPr>
            <a:noAutofit/>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Рис 8. Разрушение монолитных и железобетонных конструкций</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1043608" y="0"/>
            <a:ext cx="7270154" cy="5563893"/>
          </a:xfrm>
          <a:prstGeom prst="rect">
            <a:avLst/>
          </a:prstGeom>
          <a:noFill/>
          <a:ln w="9525">
            <a:noFill/>
            <a:miter lim="800000"/>
            <a:headEnd/>
            <a:tailEnd/>
          </a:ln>
        </p:spPr>
      </p:pic>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911</TotalTime>
  <Words>714</Words>
  <Application>Microsoft Office PowerPoint</Application>
  <PresentationFormat>Экран (4:3)</PresentationFormat>
  <Paragraphs>53</Paragraphs>
  <Slides>19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Arial</vt:lpstr>
      <vt:lpstr>Calibri</vt:lpstr>
      <vt:lpstr>Constantia</vt:lpstr>
      <vt:lpstr>Times New Roman</vt:lpstr>
      <vt:lpstr>Wingdings 2</vt:lpstr>
      <vt:lpstr>Поток</vt:lpstr>
      <vt:lpstr>Презентация PowerPoint</vt:lpstr>
      <vt:lpstr>Рассматриваемые вопросы </vt:lpstr>
      <vt:lpstr>Презентация PowerPoint</vt:lpstr>
      <vt:lpstr>                                       Способы разборки зданий конструкций Работы по разборке зданий, сооружений или их частей ведутся следующими способами:               -поэлементной разборкой               -разборкой укрупненными блоками.  Поэлементная разборка осуществляется в целях максимального вторичного использования материалов и выполняется вручную или с применением средств малой механизации.  Вручную производится разборка отделочно-декоративных материалов, архитектурных украшений, изразцов, гранитно-мраморных деталей и черепичной кровли, а также годных к повторному применению элементов деревянных, клеевых и асбестоцементных конструкций. Разборку вручную каменных конструкций можно применять только при небольшом объеме работ или в тех случаях, когда использование машин и механизмов оказывается затруднительным.  Способ разборки с применением средств малой механизации (пневматических и электрических молотков, ломов и бетоноломов) также является дорогим и малопривлекательным, сопряжен с образованием шума, пыли и вибраций, поэтому его рекомендуется применять только при отсутствии или невозможности применения более производительных способов разборки.  Разборка укрупненными блоками имеет ряд преимуществ по сравнению с поэлементной, в частности сокращаются сроки работ, в 1,5…3 раза уменьшается их трудоемкость, повышается безопасность производства работ и культуры производства.  До начала работ по разборке необходимо наметить места разъединения конструкций в соответствии с поэлементной схемой их удаления, установить временные крепления конструкций, без которых могут произойти непредусмотренные обрушения, а также устроить временные ограждения, настилы и защитные козырьки.</vt:lpstr>
      <vt:lpstr>Рис 1. мини-экскаватор на разборке здания</vt:lpstr>
      <vt:lpstr>Рис 2. Ручная разборка, вывоз контейнерами</vt:lpstr>
      <vt:lpstr>Рис 3. Разборка и демонтаж здания</vt:lpstr>
      <vt:lpstr>Разборка кровли</vt:lpstr>
      <vt:lpstr>Презентация PowerPoint</vt:lpstr>
      <vt:lpstr>Рис 4. разборка кровли обрешетки стропильной системы крыш</vt:lpstr>
      <vt:lpstr>Разборка кирпичных стен, пола и лестниц.</vt:lpstr>
      <vt:lpstr>Презентация PowerPoint</vt:lpstr>
      <vt:lpstr>Рис 5.Полный демонтаж и монтаж кирпичных стен</vt:lpstr>
      <vt:lpstr>Разборка лестниц с каменными ступенями. Лестницы разбирают сверху вниз. Разбираемую лестницу разделяют на отдельные захватки, состоящие из площадки и нисходящего марша. На каждой захватке осуществляют полный цикл разборки.  Лестницы со ступенями, опертыми на стены, разбирают путем прорубки отбойным молотком борозд высотой в три-четыре кирпича над ступенями. Высвобожденные таким образом ступени спускают по направляющим на нижележащую лестничную площадку. Если средняя стена лестничной клетки, служащая опорой для лестничных маршей, также подлежит разборке, то сначала разбирают кирпичную кладку - до мест заделки ступеней, затем снимают, поднимая ломиками и извлекая из гнезд, ступени. Подобным же образом разбирают ступени лестниц других конструкций.  Разборку чистых полов из шпунтованных досок или брусьев выполняют, в следующем порядке: снимают с помощью ломиков плинтусы или галтели, удаляют одну из фризовых досок, после чего разбирают доски пола; сняв дощатое покрытие, разбирают лаги.  Разборку паркетных полов выполняют в аналогичной последовательности. Щитовой паркет снимают отдельными щитами.  Покрытия из керамических плиток, цементные и террацевые полы разбирают с помощью отбойных молотков или специальных ломиков. </vt:lpstr>
      <vt:lpstr>Рис 7. демонтаж полов </vt:lpstr>
      <vt:lpstr>Презентация PowerPoint</vt:lpstr>
      <vt:lpstr>Способы разрушения строительных конструкций и монолитных массивов.</vt:lpstr>
      <vt:lpstr> Взрывной способ в условиях действующих предприятий используют редко, так как он сопровождается сейсмическим воздействием на окружающую среду. Термический способ разрушения монолитных конструкций основан на использовании мощного источника тепла в форме высокотемпературного газового потока или электрической дуги. Термическую резку бетона и железобетона успешно осуществляют устройством, получившим название «кислородного копья». Принцип действия его заключается в плавлении бетона продуктами сгорания железа в струе кислорода, поступающего в сгораемую трубу в количестве, достаточном для горения и выноса шлака из прорезаемой конструкции. При электрогидравлическом способе разрушения монолитных конструкций используют физический эффект гидравлического удара высокого давления, возникающего в ограниченном объеме жидкости, при электрическом разряде. Этот способ при реконструктивных работах находится в стадии опытно-промышленной проверки. При демонтаже железобетонных и металлических конструкций применяют газокислородную резку металла.</vt:lpstr>
      <vt:lpstr>Рис 8. Разрушение монолитных и железобетонных конструкций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Алтынай)))</dc:creator>
  <cp:lastModifiedBy>RePack by Diakov</cp:lastModifiedBy>
  <cp:revision>21</cp:revision>
  <dcterms:created xsi:type="dcterms:W3CDTF">2012-09-12T14:03:08Z</dcterms:created>
  <dcterms:modified xsi:type="dcterms:W3CDTF">2025-09-10T07:57:29Z</dcterms:modified>
</cp:coreProperties>
</file>